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90" r:id="rId7"/>
    <p:sldId id="260" r:id="rId8"/>
    <p:sldId id="261" r:id="rId9"/>
    <p:sldId id="280" r:id="rId10"/>
    <p:sldId id="262" r:id="rId11"/>
    <p:sldId id="263" r:id="rId12"/>
    <p:sldId id="264" r:id="rId13"/>
    <p:sldId id="298" r:id="rId14"/>
    <p:sldId id="291" r:id="rId15"/>
    <p:sldId id="297" r:id="rId16"/>
    <p:sldId id="292" r:id="rId17"/>
    <p:sldId id="294" r:id="rId18"/>
    <p:sldId id="293" r:id="rId19"/>
    <p:sldId id="295" r:id="rId20"/>
    <p:sldId id="296" r:id="rId21"/>
    <p:sldId id="309" r:id="rId22"/>
    <p:sldId id="304" r:id="rId23"/>
    <p:sldId id="305" r:id="rId24"/>
    <p:sldId id="306" r:id="rId25"/>
    <p:sldId id="307" r:id="rId26"/>
    <p:sldId id="308" r:id="rId27"/>
    <p:sldId id="266" r:id="rId28"/>
    <p:sldId id="267" r:id="rId29"/>
    <p:sldId id="301" r:id="rId30"/>
    <p:sldId id="302" r:id="rId31"/>
    <p:sldId id="281" r:id="rId32"/>
    <p:sldId id="303" r:id="rId33"/>
    <p:sldId id="268" r:id="rId34"/>
    <p:sldId id="283" r:id="rId35"/>
    <p:sldId id="284" r:id="rId36"/>
    <p:sldId id="285" r:id="rId37"/>
    <p:sldId id="269" r:id="rId38"/>
    <p:sldId id="282" r:id="rId39"/>
    <p:sldId id="274" r:id="rId40"/>
    <p:sldId id="286" r:id="rId41"/>
    <p:sldId id="288" r:id="rId42"/>
    <p:sldId id="287" r:id="rId43"/>
    <p:sldId id="300" r:id="rId44"/>
    <p:sldId id="289" r:id="rId45"/>
    <p:sldId id="29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EB15A1-6014-C828-9FE8-3B1965B248C8}"/>
              </a:ext>
            </a:extLst>
          </p:cNvPr>
          <p:cNvGrpSpPr/>
          <p:nvPr/>
        </p:nvGrpSpPr>
        <p:grpSpPr>
          <a:xfrm>
            <a:off x="2462555" y="1917937"/>
            <a:ext cx="8525968" cy="4134572"/>
            <a:chOff x="2462555" y="1917937"/>
            <a:chExt cx="8525968" cy="4134572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6F7BBBC-0E00-F831-BF3B-3324CF4F2A5A}"/>
                </a:ext>
              </a:extLst>
            </p:cNvPr>
            <p:cNvGrpSpPr/>
            <p:nvPr/>
          </p:nvGrpSpPr>
          <p:grpSpPr>
            <a:xfrm>
              <a:off x="2462555" y="2258651"/>
              <a:ext cx="4922555" cy="3077344"/>
              <a:chOff x="2445777" y="1974027"/>
              <a:chExt cx="4922555" cy="307734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E91C8F58-A982-4DA3-D68C-7AF765095BF7}"/>
                  </a:ext>
                </a:extLst>
              </p:cNvPr>
              <p:cNvGrpSpPr/>
              <p:nvPr/>
            </p:nvGrpSpPr>
            <p:grpSpPr>
              <a:xfrm>
                <a:off x="2445777" y="2012651"/>
                <a:ext cx="1603938" cy="1068260"/>
                <a:chOff x="1992771" y="1417032"/>
                <a:chExt cx="1603938" cy="1068260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674D4734-4769-AB4E-41CB-28000B780A5D}"/>
                    </a:ext>
                  </a:extLst>
                </p:cNvPr>
                <p:cNvSpPr/>
                <p:nvPr/>
              </p:nvSpPr>
              <p:spPr>
                <a:xfrm>
                  <a:off x="2567032" y="1417032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W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1FA2A95-1B20-4DD0-A9D4-A630E543ABFA}"/>
                    </a:ext>
                  </a:extLst>
                </p:cNvPr>
                <p:cNvSpPr/>
                <p:nvPr/>
              </p:nvSpPr>
              <p:spPr>
                <a:xfrm>
                  <a:off x="2567032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S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D098578B-676F-BA47-E03D-1CCFCCD00F66}"/>
                    </a:ext>
                  </a:extLst>
                </p:cNvPr>
                <p:cNvSpPr/>
                <p:nvPr/>
              </p:nvSpPr>
              <p:spPr>
                <a:xfrm>
                  <a:off x="1992771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A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BF8E9306-8700-67AF-13A9-0FF0ABB89F67}"/>
                    </a:ext>
                  </a:extLst>
                </p:cNvPr>
                <p:cNvSpPr/>
                <p:nvPr/>
              </p:nvSpPr>
              <p:spPr>
                <a:xfrm>
                  <a:off x="3141293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D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B28ACC-176A-FB94-1B2B-C16FBC3BD548}"/>
                  </a:ext>
                </a:extLst>
              </p:cNvPr>
              <p:cNvSpPr txBox="1"/>
              <p:nvPr/>
            </p:nvSpPr>
            <p:spPr>
              <a:xfrm>
                <a:off x="2485358" y="3191831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이동 조작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6827FD3-733B-F97A-24DE-463D5575A278}"/>
                  </a:ext>
                </a:extLst>
              </p:cNvPr>
              <p:cNvSpPr/>
              <p:nvPr/>
            </p:nvSpPr>
            <p:spPr>
              <a:xfrm>
                <a:off x="4501708" y="2623178"/>
                <a:ext cx="1840370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SPACE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5CB3BA-068C-45E1-92FA-98B8FCB266BB}"/>
                  </a:ext>
                </a:extLst>
              </p:cNvPr>
              <p:cNvSpPr txBox="1"/>
              <p:nvPr/>
            </p:nvSpPr>
            <p:spPr>
              <a:xfrm>
                <a:off x="6549006" y="2612554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점프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51ADCD9-D010-A9C9-A800-30ABDCFD8E6D}"/>
                  </a:ext>
                </a:extLst>
              </p:cNvPr>
              <p:cNvSpPr/>
              <p:nvPr/>
            </p:nvSpPr>
            <p:spPr>
              <a:xfrm>
                <a:off x="2485358" y="459595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Q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855219C-8EFD-3E0A-FD5E-6941E99830C5}"/>
                  </a:ext>
                </a:extLst>
              </p:cNvPr>
              <p:cNvSpPr/>
              <p:nvPr/>
            </p:nvSpPr>
            <p:spPr>
              <a:xfrm>
                <a:off x="3189789" y="4593190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E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002C14-3B0E-C13C-1D05-7C6552792C44}"/>
                  </a:ext>
                </a:extLst>
              </p:cNvPr>
              <p:cNvSpPr txBox="1"/>
              <p:nvPr/>
            </p:nvSpPr>
            <p:spPr>
              <a:xfrm>
                <a:off x="3894220" y="4588611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스킬</a:t>
                </a: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8C263F6-DC72-05C0-A7BF-23ECDFC8CD43}"/>
                  </a:ext>
                </a:extLst>
              </p:cNvPr>
              <p:cNvGrpSpPr/>
              <p:nvPr/>
            </p:nvGrpSpPr>
            <p:grpSpPr>
              <a:xfrm>
                <a:off x="2485358" y="3884100"/>
                <a:ext cx="3176197" cy="461665"/>
                <a:chOff x="2032352" y="3288481"/>
                <a:chExt cx="3176197" cy="46166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554002D-FC4F-7152-604A-5B702D35BFC4}"/>
                    </a:ext>
                  </a:extLst>
                </p:cNvPr>
                <p:cNvSpPr/>
                <p:nvPr/>
              </p:nvSpPr>
              <p:spPr>
                <a:xfrm>
                  <a:off x="2032352" y="3291605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F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FE64FB-0B4E-9B3F-09E3-724729928642}"/>
                    </a:ext>
                  </a:extLst>
                </p:cNvPr>
                <p:cNvSpPr txBox="1"/>
                <p:nvPr/>
              </p:nvSpPr>
              <p:spPr>
                <a:xfrm>
                  <a:off x="2651438" y="3288481"/>
                  <a:ext cx="25571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b="1" dirty="0"/>
                    <a:t>아이템 상호 작용</a:t>
                  </a:r>
                </a:p>
              </p:txBody>
            </p:sp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12A8378-3256-5E3B-0329-7A2146487640}"/>
                  </a:ext>
                </a:extLst>
              </p:cNvPr>
              <p:cNvSpPr/>
              <p:nvPr/>
            </p:nvSpPr>
            <p:spPr>
              <a:xfrm>
                <a:off x="4501708" y="1974027"/>
                <a:ext cx="1840370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SHIFT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84DC52-4B22-24C3-B16E-8BBDC6C43293}"/>
                  </a:ext>
                </a:extLst>
              </p:cNvPr>
              <p:cNvSpPr txBox="1"/>
              <p:nvPr/>
            </p:nvSpPr>
            <p:spPr>
              <a:xfrm>
                <a:off x="6568113" y="1974027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 err="1"/>
                  <a:t>대쉬</a:t>
                </a:r>
                <a:endParaRPr lang="ko-KR" altLang="en-US" sz="2400" b="1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6B08F0D-9E1A-C090-5B11-9D3F2E786E36}"/>
                </a:ext>
              </a:extLst>
            </p:cNvPr>
            <p:cNvGrpSpPr/>
            <p:nvPr/>
          </p:nvGrpSpPr>
          <p:grpSpPr>
            <a:xfrm>
              <a:off x="7778118" y="1917937"/>
              <a:ext cx="3210405" cy="3825885"/>
              <a:chOff x="7778118" y="1776888"/>
              <a:chExt cx="3210405" cy="3825885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37F0B57-5EFC-E369-810D-AA1EDFA04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8118" y="2392368"/>
                <a:ext cx="3210405" cy="3210405"/>
              </a:xfrm>
              <a:prstGeom prst="rect">
                <a:avLst/>
              </a:prstGeom>
            </p:spPr>
          </p:pic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A5C5ED1-E2C3-3EA4-7B7D-F6F308E52592}"/>
                  </a:ext>
                </a:extLst>
              </p:cNvPr>
              <p:cNvSpPr/>
              <p:nvPr/>
            </p:nvSpPr>
            <p:spPr>
              <a:xfrm>
                <a:off x="8293532" y="2255267"/>
                <a:ext cx="1028217" cy="149175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40C77B7-7308-A739-EAC0-101CFDB80319}"/>
                  </a:ext>
                </a:extLst>
              </p:cNvPr>
              <p:cNvSpPr txBox="1"/>
              <p:nvPr/>
            </p:nvSpPr>
            <p:spPr>
              <a:xfrm>
                <a:off x="8048467" y="1781263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기본 공격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D468322-A334-6386-26B5-4663EDB110D0}"/>
                  </a:ext>
                </a:extLst>
              </p:cNvPr>
              <p:cNvSpPr/>
              <p:nvPr/>
            </p:nvSpPr>
            <p:spPr>
              <a:xfrm>
                <a:off x="9530936" y="2250892"/>
                <a:ext cx="891841" cy="149175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348FE4A-4F82-4838-BEAC-E5DD859DA728}"/>
                  </a:ext>
                </a:extLst>
              </p:cNvPr>
              <p:cNvSpPr txBox="1"/>
              <p:nvPr/>
            </p:nvSpPr>
            <p:spPr>
              <a:xfrm>
                <a:off x="9530936" y="177688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스킬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4EE0ABF-9721-2642-229A-67B18D8B93AD}"/>
                </a:ext>
              </a:extLst>
            </p:cNvPr>
            <p:cNvSpPr/>
            <p:nvPr/>
          </p:nvSpPr>
          <p:spPr>
            <a:xfrm>
              <a:off x="2502136" y="5593968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AE5D4-1240-D3F7-0BDC-3A59C2B75104}"/>
                </a:ext>
              </a:extLst>
            </p:cNvPr>
            <p:cNvSpPr txBox="1"/>
            <p:nvPr/>
          </p:nvSpPr>
          <p:spPr>
            <a:xfrm>
              <a:off x="3121222" y="5590844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소모품 아이템 사용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77F58B-582F-8C20-E175-AE05678331BD}"/>
                </a:ext>
              </a:extLst>
            </p:cNvPr>
            <p:cNvSpPr/>
            <p:nvPr/>
          </p:nvSpPr>
          <p:spPr>
            <a:xfrm>
              <a:off x="4926443" y="487461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E00F9F-FDDB-9950-75A5-3CD20DC978E8}"/>
                </a:ext>
              </a:extLst>
            </p:cNvPr>
            <p:cNvSpPr txBox="1"/>
            <p:nvPr/>
          </p:nvSpPr>
          <p:spPr>
            <a:xfrm>
              <a:off x="5545529" y="487148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지도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  <p:pic>
        <p:nvPicPr>
          <p:cNvPr id="10" name="그림 9" descr="텍스트, 원격이(가) 표시된 사진&#10;&#10;자동 생성된 설명">
            <a:extLst>
              <a:ext uri="{FF2B5EF4-FFF2-40B4-BE49-F238E27FC236}">
                <a16:creationId xmlns:a16="http://schemas.microsoft.com/office/drawing/2014/main" id="{B637E2BC-EAF2-7AB9-442E-B7D845545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72" y="2567675"/>
            <a:ext cx="8455720" cy="31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1001428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주인공이 침대에서 일어나면서 플레이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책상의 </a:t>
            </a:r>
            <a:r>
              <a:rPr lang="en-US" altLang="ko-KR" sz="1400" dirty="0"/>
              <a:t>PC</a:t>
            </a:r>
            <a:r>
              <a:rPr lang="ko-KR" altLang="en-US" sz="1400" dirty="0"/>
              <a:t>와 상호작용을 하게 되면 주인공의 메일 함이 켜지면서 오늘안으로 해결해야하는 의뢰메일이 와있음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플레이어는 이중 원하는 만큼 받고 문으로 가서 내려갈 도시를 선택하고 플레이를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플레이어가 도시를 돌아다니면서 행동을 할 때마다 시간이 소모된다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시간이 소모되는 행동에는 상점이용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의뢰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이동이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도시를 이동하는 동안에는 시간이 소모되지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시간이 </a:t>
            </a:r>
            <a:r>
              <a:rPr lang="en-US" altLang="ko-KR" sz="1400" dirty="0"/>
              <a:t>8</a:t>
            </a:r>
            <a:r>
              <a:rPr lang="ko-KR" altLang="en-US" sz="1400" dirty="0"/>
              <a:t>시 이후가 되면 이상기후가 나타나며</a:t>
            </a:r>
            <a:r>
              <a:rPr lang="en-US" altLang="ko-KR" sz="1400" dirty="0"/>
              <a:t>, </a:t>
            </a:r>
            <a:r>
              <a:rPr lang="ko-KR" altLang="en-US" sz="1400" dirty="0"/>
              <a:t>행동을 하는데 있어 제약이 생긴다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12</a:t>
            </a:r>
            <a:r>
              <a:rPr lang="ko-KR" altLang="en-US" sz="1400" dirty="0"/>
              <a:t>시에 하루가 마무리 되고 정산하는 </a:t>
            </a:r>
            <a:r>
              <a:rPr lang="en-US" altLang="ko-KR" sz="1400" dirty="0"/>
              <a:t>UI</a:t>
            </a:r>
            <a:r>
              <a:rPr lang="ko-KR" altLang="en-US" sz="1400" dirty="0"/>
              <a:t>나오면서 다음 날로 넘어간다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 이후에 돌아올 경우 하루를 마무리 할 지 아니면 계속 진행할지를 정할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스토리는 기본적으로 </a:t>
            </a:r>
            <a:r>
              <a:rPr lang="en-US" altLang="ko-KR" sz="1400" dirty="0"/>
              <a:t>50</a:t>
            </a:r>
            <a:r>
              <a:rPr lang="ko-KR" altLang="en-US" sz="1400" dirty="0"/>
              <a:t>일동안의 일을 다룬다 이후는 퍼즐 혹은 비행선과 마을을 꾸미는 방향으로 진행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 시작 스토리 </a:t>
            </a:r>
            <a:r>
              <a:rPr lang="en-US" altLang="ko-KR" sz="1400" dirty="0"/>
              <a:t>: </a:t>
            </a:r>
            <a:r>
              <a:rPr lang="ko-KR" altLang="en-US" sz="1400" dirty="0"/>
              <a:t>다들 비행선을 통해 회사를 새우는 시대가 되어서 주인공도 빚을 내서 비행선을 통해 회사를 설립함</a:t>
            </a:r>
            <a:endParaRPr lang="en-US" altLang="ko-KR" sz="1400" dirty="0"/>
          </a:p>
          <a:p>
            <a:pPr lvl="4"/>
            <a:r>
              <a:rPr lang="en-US" altLang="ko-KR" sz="1400" dirty="0"/>
              <a:t>-&gt; </a:t>
            </a:r>
            <a:r>
              <a:rPr lang="ko-KR" altLang="en-US" sz="1400" dirty="0"/>
              <a:t>이때 생긴 빚을 갚기 위해서 열심히 일하는 스토리</a:t>
            </a:r>
            <a:endParaRPr lang="en-US" altLang="ko-KR" sz="1400" dirty="0"/>
          </a:p>
          <a:p>
            <a:pPr lvl="4"/>
            <a:r>
              <a:rPr lang="en-US" altLang="ko-KR" sz="1400" dirty="0"/>
              <a:t>-&gt; </a:t>
            </a:r>
            <a:r>
              <a:rPr lang="ko-KR" altLang="en-US" sz="1400" dirty="0"/>
              <a:t>동물의 숲처럼 빚을 갚으면 점점 커지면서 꾸미기 가능</a:t>
            </a:r>
            <a:endParaRPr lang="en-US" altLang="ko-KR" sz="1400" dirty="0"/>
          </a:p>
          <a:p>
            <a:pPr lvl="4"/>
            <a:r>
              <a:rPr lang="en-US" altLang="ko-KR" sz="1400" dirty="0"/>
              <a:t>-&gt; </a:t>
            </a:r>
            <a:r>
              <a:rPr lang="ko-KR" altLang="en-US" sz="1400" dirty="0"/>
              <a:t>이는 가게 평판에 영향이 가게 된다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</a:t>
            </a:r>
            <a:r>
              <a:rPr lang="en-US" altLang="ko-KR" sz="1400" dirty="0"/>
              <a:t>: </a:t>
            </a:r>
            <a:r>
              <a:rPr lang="ko-KR" altLang="en-US" sz="1400" dirty="0"/>
              <a:t>눈앞에 다가오는 기후 위기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메인 </a:t>
            </a:r>
            <a:r>
              <a:rPr lang="ko-KR" altLang="en-US" sz="1400" dirty="0" err="1"/>
              <a:t>빌런</a:t>
            </a:r>
            <a:r>
              <a:rPr lang="en-US" altLang="ko-KR" sz="1400" dirty="0"/>
              <a:t>: O</a:t>
            </a:r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추가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085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마을로 내려가기 전에 몸상태를 확인 하는 느낌으로 문 앞에서 장비를 정비하는 시간을 가진다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마을로 내려가게 되면 무기를 변경할 수 없어 변경하고 싶다면 잠시 비행선으로 돌아와야 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486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148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메일을 오픈하게 되면 의뢰가 </a:t>
            </a:r>
            <a:r>
              <a:rPr lang="en-US" altLang="ko-KR" sz="1400" dirty="0"/>
              <a:t>4</a:t>
            </a:r>
            <a:r>
              <a:rPr lang="ko-KR" altLang="en-US" sz="1400" dirty="0"/>
              <a:t>개가 화면에 나타나게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의뢰별로 예상 소요 시간이 적혀 있으며</a:t>
            </a:r>
            <a:r>
              <a:rPr lang="en-US" altLang="ko-KR" sz="1400" dirty="0"/>
              <a:t>,</a:t>
            </a:r>
            <a:r>
              <a:rPr lang="ko-KR" altLang="en-US" sz="1400" dirty="0"/>
              <a:t> 의뢰를 수행하는 시간만큼 게임내 시간이 흘러 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의뢰는 다음날로 넘어가기 전에 최대한 클리어해야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E2609D-1DAC-EEC2-81EC-35FE63FA6C08}"/>
              </a:ext>
            </a:extLst>
          </p:cNvPr>
          <p:cNvSpPr>
            <a:spLocks noChangeAspect="1"/>
          </p:cNvSpPr>
          <p:nvPr/>
        </p:nvSpPr>
        <p:spPr>
          <a:xfrm>
            <a:off x="3685097" y="2941701"/>
            <a:ext cx="6144471" cy="3456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C59201-4E25-ECDF-4EE9-6EF5F2617083}"/>
              </a:ext>
            </a:extLst>
          </p:cNvPr>
          <p:cNvGrpSpPr/>
          <p:nvPr/>
        </p:nvGrpSpPr>
        <p:grpSpPr>
          <a:xfrm>
            <a:off x="3781742" y="3035379"/>
            <a:ext cx="5948988" cy="578332"/>
            <a:chOff x="3785299" y="3035379"/>
            <a:chExt cx="5948988" cy="5783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4FA6D09-593E-2A99-FAB0-7F9BE0E49443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C93C619-33A3-8BB2-A9B4-B41AB61840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B0D4A2-E8E9-7B0C-D03B-6710BFFB6F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F8A345F-CF63-83AD-404C-4F6476673EFF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BE34B6-3C20-8BA3-C2D0-5E306E14750E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소요시간</a:t>
              </a:r>
              <a:endParaRPr lang="ko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319FB3-602C-7435-30A9-6571FDFD7581}"/>
              </a:ext>
            </a:extLst>
          </p:cNvPr>
          <p:cNvGrpSpPr/>
          <p:nvPr/>
        </p:nvGrpSpPr>
        <p:grpSpPr>
          <a:xfrm>
            <a:off x="3781742" y="3897054"/>
            <a:ext cx="5948988" cy="578332"/>
            <a:chOff x="3785299" y="3035379"/>
            <a:chExt cx="5948988" cy="5783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7A291A0-CAC3-B3FA-F8FE-3A474861FD2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2E91CC1-9822-5DF4-E4B2-63A37DFEC4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0E0A16-F583-6DAD-9F8F-98E4763C23ED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B0F4F3-F8FE-2495-F16C-6469072B410A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FA5C29-B332-8F15-9196-2F298E759DEA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E4A484-E4DC-CC6D-0F42-646E17C13E56}"/>
              </a:ext>
            </a:extLst>
          </p:cNvPr>
          <p:cNvGrpSpPr/>
          <p:nvPr/>
        </p:nvGrpSpPr>
        <p:grpSpPr>
          <a:xfrm>
            <a:off x="3781742" y="4758729"/>
            <a:ext cx="5948988" cy="578332"/>
            <a:chOff x="3785299" y="3035379"/>
            <a:chExt cx="5948988" cy="57833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4E15C7E-5821-FA96-B8FF-38E98670D5B9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63E2B9E-ECA2-4B64-52AB-8DD3CB6AB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8099A3-758C-E6FC-5E89-82D15FDC2033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CEF8DCF-DE8B-4D5C-3702-0DE8C8F9F5E7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141C8-C586-89CA-E391-D5DD3EE8B936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E7CBB9-05C7-4463-6956-8297B5D7F43A}"/>
              </a:ext>
            </a:extLst>
          </p:cNvPr>
          <p:cNvGrpSpPr/>
          <p:nvPr/>
        </p:nvGrpSpPr>
        <p:grpSpPr>
          <a:xfrm>
            <a:off x="3781742" y="5620404"/>
            <a:ext cx="5948988" cy="578332"/>
            <a:chOff x="3785299" y="3035379"/>
            <a:chExt cx="5948988" cy="5783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7540278-B912-C9BC-559E-2C8A6EB1D79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F4BFC92-8084-C730-2FA9-A7B2E63C9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CD538-7380-8010-893A-91C3EBA0F2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3E2EFF7-5D93-CA4B-7578-C839567CFF30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4C9D9-83FA-71D6-570B-2D893607EBC0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21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성공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4676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의뢰들을 클리어하게 되면 해당 의뢰에 대한 보상을 얻게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 클리어 보상에는 </a:t>
            </a:r>
            <a:r>
              <a:rPr lang="ko-KR" altLang="en-US" sz="1400" dirty="0" err="1"/>
              <a:t>아티펙트</a:t>
            </a:r>
            <a:r>
              <a:rPr lang="en-US" altLang="ko-KR" sz="1400" dirty="0"/>
              <a:t>, </a:t>
            </a:r>
            <a:r>
              <a:rPr lang="ko-KR" altLang="en-US" sz="1400" dirty="0"/>
              <a:t>골드</a:t>
            </a:r>
            <a:r>
              <a:rPr lang="en-US" altLang="ko-KR" sz="1400" dirty="0"/>
              <a:t>, </a:t>
            </a:r>
            <a:r>
              <a:rPr lang="ko-KR" altLang="en-US" sz="1400" dirty="0"/>
              <a:t>장비가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 의뢰 </a:t>
            </a:r>
            <a:r>
              <a:rPr lang="ko-KR" altLang="en-US" sz="1400" dirty="0" err="1"/>
              <a:t>클리어시</a:t>
            </a:r>
            <a:r>
              <a:rPr lang="ko-KR" altLang="en-US" sz="1400" dirty="0"/>
              <a:t> 의뢰의 난이도들이 올라가며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</a:t>
            </a:r>
            <a:r>
              <a:rPr lang="ko-KR" altLang="en-US" sz="1400" dirty="0" err="1"/>
              <a:t>아티펙트와</a:t>
            </a:r>
            <a:r>
              <a:rPr lang="ko-KR" altLang="en-US" sz="1400" dirty="0"/>
              <a:t> 장비는 스토리 의뢰를 통해 얻을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386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시간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6471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플레이어가 일어난 시간인 오전 </a:t>
            </a:r>
            <a:r>
              <a:rPr lang="en-US" altLang="ko-KR" sz="1400" dirty="0"/>
              <a:t>10</a:t>
            </a:r>
            <a:r>
              <a:rPr lang="ko-KR" altLang="en-US" sz="1400" dirty="0"/>
              <a:t>시를 시작으로 </a:t>
            </a:r>
            <a:r>
              <a:rPr lang="en-US" altLang="ko-KR" sz="1400" dirty="0"/>
              <a:t>12</a:t>
            </a:r>
            <a:r>
              <a:rPr lang="ko-KR" altLang="en-US" sz="1400" dirty="0"/>
              <a:t>시안으로 행동을 진행해야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의뢰를 선택하게 되면 의뢰를 받은 시점을 저장하여 시계에 표시를 하고 의뢰를 수행한 시간만큼 시간이 흘러간다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미니게임을 진행하게 될 경우 </a:t>
            </a:r>
            <a:r>
              <a:rPr lang="en-US" altLang="ko-KR" sz="1400" dirty="0"/>
              <a:t>1</a:t>
            </a:r>
            <a:r>
              <a:rPr lang="ko-KR" altLang="en-US" sz="1400" dirty="0"/>
              <a:t>시간이 소모가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이동의 경우 </a:t>
            </a:r>
            <a:r>
              <a:rPr lang="en-US" altLang="ko-KR" sz="1400" dirty="0"/>
              <a:t>8</a:t>
            </a:r>
            <a:r>
              <a:rPr lang="ko-KR" altLang="en-US" sz="1400" dirty="0"/>
              <a:t>시가 넘어가게 되면 해당 행동을 할 수 없게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시가 넘어가게 될 경우 의뢰를 계속 할 수 있으나 의뢰를 진행하는데 있어 </a:t>
            </a:r>
            <a:r>
              <a:rPr lang="ko-KR" altLang="en-US" sz="1400" dirty="0" err="1"/>
              <a:t>패널티를</a:t>
            </a:r>
            <a:r>
              <a:rPr lang="ko-KR" altLang="en-US" sz="1400" dirty="0"/>
              <a:t> 받게 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err="1"/>
              <a:t>패널티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의뢰보상 감소</a:t>
            </a:r>
            <a:r>
              <a:rPr lang="en-US" altLang="ko-KR" sz="1400" dirty="0"/>
              <a:t>, </a:t>
            </a:r>
            <a:r>
              <a:rPr lang="ko-KR" altLang="en-US" sz="1400" dirty="0"/>
              <a:t>이상현상 발생</a:t>
            </a:r>
            <a:endParaRPr lang="en-US" altLang="ko-KR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09DBC74-8DD8-5207-081D-BEAB54B55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73" y="3728655"/>
            <a:ext cx="3806119" cy="25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4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98821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행동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408479"/>
            <a:ext cx="778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각 행동은 플레이어가 즐길 수 있는 요소 중 게임내 시간이 소모되는 것들을 나열한 것이다</a:t>
            </a:r>
            <a:r>
              <a:rPr lang="en-US" altLang="ko-KR" sz="1400" dirty="0"/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33C25C-781F-AF9F-3807-B28371AF6BF9}"/>
              </a:ext>
            </a:extLst>
          </p:cNvPr>
          <p:cNvGrpSpPr/>
          <p:nvPr/>
        </p:nvGrpSpPr>
        <p:grpSpPr>
          <a:xfrm>
            <a:off x="1509239" y="2088584"/>
            <a:ext cx="2692866" cy="4056839"/>
            <a:chOff x="1607690" y="1916122"/>
            <a:chExt cx="2692866" cy="405683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C326739-8F69-650A-6859-8B13C6DFDA04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21F7267-0C89-6787-408B-8386A8E8DC32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의뢰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585E23-769E-0C08-CBDD-A287C5C41206}"/>
                </a:ext>
              </a:extLst>
            </p:cNvPr>
            <p:cNvSpPr txBox="1"/>
            <p:nvPr/>
          </p:nvSpPr>
          <p:spPr>
            <a:xfrm>
              <a:off x="1786977" y="4494128"/>
              <a:ext cx="241765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게임의 주 컨텐츠</a:t>
              </a:r>
              <a:br>
                <a:rPr lang="en-US" altLang="ko-KR" sz="1200" dirty="0"/>
              </a:br>
              <a:r>
                <a:rPr lang="ko-KR" altLang="en-US" sz="1200" dirty="0"/>
                <a:t>비행선에서 받은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의뢰에 따라 다름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 </a:t>
              </a:r>
              <a:r>
                <a:rPr lang="ko-KR" altLang="en-US" sz="1200" dirty="0" err="1"/>
                <a:t>클리어시</a:t>
              </a:r>
              <a:r>
                <a:rPr lang="ko-KR" altLang="en-US" sz="1200" dirty="0"/>
                <a:t> 시간 소모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의뢰를 받기 시작하면서</a:t>
              </a:r>
              <a:br>
                <a:rPr lang="en-US" altLang="ko-KR" sz="1200" dirty="0"/>
              </a:br>
              <a:r>
                <a:rPr lang="ko-KR" altLang="en-US" sz="1200" dirty="0"/>
                <a:t>시간이 흐름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정해진 시간내 클리어 목표</a:t>
              </a:r>
              <a:endParaRPr lang="en-US" altLang="ko-KR" sz="1200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EFAE1CB-0107-8ECF-67B0-E224E473824D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0FBEF8-A053-902C-5D79-9CC8E4BC4FB1}"/>
              </a:ext>
            </a:extLst>
          </p:cNvPr>
          <p:cNvGrpSpPr/>
          <p:nvPr/>
        </p:nvGrpSpPr>
        <p:grpSpPr>
          <a:xfrm>
            <a:off x="4130204" y="2088584"/>
            <a:ext cx="2692866" cy="4056839"/>
            <a:chOff x="1607690" y="1916122"/>
            <a:chExt cx="2692866" cy="405683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98765CA-E400-8B0D-95F8-4AB7A67D3D8E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D5DAAC-5A72-E7AA-F1FF-BBA1E98EDD34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미니게임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D051F-DA9F-858B-26E7-D373936EB1D8}"/>
                </a:ext>
              </a:extLst>
            </p:cNvPr>
            <p:cNvSpPr txBox="1"/>
            <p:nvPr/>
          </p:nvSpPr>
          <p:spPr>
            <a:xfrm>
              <a:off x="1786977" y="4494128"/>
              <a:ext cx="2021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맵 곳곳에 있는 간단한</a:t>
              </a:r>
              <a:br>
                <a:rPr lang="en-US" altLang="ko-KR" sz="1200" dirty="0"/>
              </a:br>
              <a:r>
                <a:rPr lang="ko-KR" altLang="en-US" sz="1200" dirty="0"/>
                <a:t>이벤트를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en-US" altLang="ko-KR" sz="1200" dirty="0"/>
                <a:t>Ex)</a:t>
              </a:r>
              <a:r>
                <a:rPr lang="ko-KR" altLang="en-US" sz="1200" dirty="0"/>
                <a:t>낚시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결투장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각 게임별로 특정 점수</a:t>
              </a:r>
              <a:br>
                <a:rPr lang="en-US" altLang="ko-KR" sz="1200" dirty="0"/>
              </a:br>
              <a:r>
                <a:rPr lang="ko-KR" altLang="en-US" sz="1200" dirty="0"/>
                <a:t>달성 시 재화 획득</a:t>
              </a:r>
              <a:endParaRPr lang="en-US" altLang="ko-KR" sz="1200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DB50923-0263-3EE0-8A9B-F93A45ED4438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9197E-6E52-539B-BE83-45B0CB98C3F0}"/>
              </a:ext>
            </a:extLst>
          </p:cNvPr>
          <p:cNvGrpSpPr/>
          <p:nvPr/>
        </p:nvGrpSpPr>
        <p:grpSpPr>
          <a:xfrm>
            <a:off x="6751169" y="2088584"/>
            <a:ext cx="2692866" cy="4056839"/>
            <a:chOff x="1607690" y="1916122"/>
            <a:chExt cx="2692866" cy="405683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25C26A2-605B-2406-D449-EE4DDB96693F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1AC500E-8019-1231-3D51-D2349C464EE5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도시간 이동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FB2FBB-8108-F91B-2902-57991D767F38}"/>
                </a:ext>
              </a:extLst>
            </p:cNvPr>
            <p:cNvSpPr txBox="1"/>
            <p:nvPr/>
          </p:nvSpPr>
          <p:spPr>
            <a:xfrm>
              <a:off x="1786977" y="4494128"/>
              <a:ext cx="19672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도시에서 다음 도시로</a:t>
              </a:r>
              <a:br>
                <a:rPr lang="en-US" altLang="ko-KR" sz="1200" dirty="0"/>
              </a:br>
              <a:r>
                <a:rPr lang="ko-KR" altLang="en-US" sz="1200" dirty="0"/>
                <a:t>빠르게 이동하는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4438EB7-93FB-A1B5-7CD5-7383D4A396DF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5F7923-33A8-FDE3-72AF-5A1C6B08947C}"/>
              </a:ext>
            </a:extLst>
          </p:cNvPr>
          <p:cNvGrpSpPr/>
          <p:nvPr/>
        </p:nvGrpSpPr>
        <p:grpSpPr>
          <a:xfrm>
            <a:off x="9372134" y="2088584"/>
            <a:ext cx="2692866" cy="4056839"/>
            <a:chOff x="1607690" y="1916122"/>
            <a:chExt cx="2692866" cy="40568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717618C-7853-3777-45CA-0C8E72142D4B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5780A35-A1FD-48F5-CAC9-C015BCCA5FC9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상점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981613-2915-DBAD-91ED-1A77E9A5F0B2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아이템을 강화하거나</a:t>
              </a:r>
              <a:br>
                <a:rPr lang="en-US" altLang="ko-KR" sz="1200" dirty="0"/>
              </a:br>
              <a:r>
                <a:rPr lang="ko-KR" altLang="en-US" sz="1200" dirty="0"/>
                <a:t>구매를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상점에 들어가서 나올 때</a:t>
              </a:r>
              <a:br>
                <a:rPr lang="en-US" altLang="ko-KR" sz="1200" dirty="0"/>
              </a:br>
              <a:r>
                <a:rPr lang="ko-KR" altLang="en-US" sz="1200" dirty="0"/>
                <a:t>시간이 소모 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74D9950-103D-F6C4-AEB5-41CE06169159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4196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5783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기본적인 재화는 골드이다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재화의 사용처는 아이템 구매 및 강화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이동시 사용이 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867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조작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966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이동은 </a:t>
            </a:r>
            <a:r>
              <a:rPr lang="en-US" altLang="ko-KR" sz="1400" dirty="0"/>
              <a:t>8</a:t>
            </a:r>
            <a:r>
              <a:rPr lang="ko-KR" altLang="en-US" sz="1400" dirty="0"/>
              <a:t>방향으로 이동하게 된다</a:t>
            </a:r>
            <a:r>
              <a:rPr lang="en-US" altLang="ko-KR" sz="1400" dirty="0"/>
              <a:t>.(0.25m/s</a:t>
            </a:r>
            <a:r>
              <a:rPr lang="ko-KR" altLang="en-US" sz="1400" dirty="0"/>
              <a:t>씩 이동 예정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Shift</a:t>
            </a:r>
            <a:r>
              <a:rPr lang="ko-KR" altLang="en-US" sz="1400" dirty="0"/>
              <a:t>를 누르면 해당 방향으로 빠르게 이동한다</a:t>
            </a:r>
            <a:r>
              <a:rPr lang="en-US" altLang="ko-KR" sz="1400" dirty="0"/>
              <a:t>.(</a:t>
            </a:r>
            <a:r>
              <a:rPr lang="ko-KR" altLang="en-US" sz="1400" dirty="0" err="1"/>
              <a:t>대쉬</a:t>
            </a:r>
            <a:r>
              <a:rPr lang="ko-KR" altLang="en-US" sz="1400" dirty="0"/>
              <a:t> 길이 </a:t>
            </a:r>
            <a:r>
              <a:rPr lang="en-US" altLang="ko-KR" sz="1400" dirty="0"/>
              <a:t>2m) -&gt;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: 2</a:t>
            </a:r>
            <a:r>
              <a:rPr lang="ko-KR" altLang="en-US" sz="1400" dirty="0"/>
              <a:t>초</a:t>
            </a:r>
            <a:r>
              <a:rPr lang="en-US" altLang="ko-KR" sz="1400" dirty="0"/>
              <a:t>, </a:t>
            </a:r>
            <a:r>
              <a:rPr lang="ko-KR" altLang="en-US" sz="1400" dirty="0"/>
              <a:t>회피기로 무적판정이 존재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점프 </a:t>
            </a:r>
            <a:r>
              <a:rPr lang="en-US" altLang="ko-KR" sz="1400" dirty="0"/>
              <a:t>2m</a:t>
            </a:r>
            <a:r>
              <a:rPr lang="ko-KR" altLang="en-US" sz="1400" dirty="0"/>
              <a:t>점프 예정</a:t>
            </a:r>
            <a:r>
              <a:rPr lang="en-US" altLang="ko-KR" sz="1400" dirty="0"/>
              <a:t>(</a:t>
            </a:r>
            <a:r>
              <a:rPr lang="ko-KR" altLang="en-US" sz="1400" dirty="0"/>
              <a:t>캐릭터 크기 </a:t>
            </a:r>
            <a:r>
              <a:rPr lang="en-US" altLang="ko-KR" sz="1400" dirty="0"/>
              <a:t>1m)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76EFFCF9-DEE2-BEF0-93D2-50E7F88E7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726871"/>
              </p:ext>
            </p:extLst>
          </p:nvPr>
        </p:nvGraphicFramePr>
        <p:xfrm>
          <a:off x="2253167" y="2713303"/>
          <a:ext cx="3448386" cy="3319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462">
                  <a:extLst>
                    <a:ext uri="{9D8B030D-6E8A-4147-A177-3AD203B41FA5}">
                      <a16:colId xmlns:a16="http://schemas.microsoft.com/office/drawing/2014/main" val="1700637287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4012246953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458677053"/>
                    </a:ext>
                  </a:extLst>
                </a:gridCol>
              </a:tblGrid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972043"/>
                  </a:ext>
                </a:extLst>
              </a:tr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6361"/>
                  </a:ext>
                </a:extLst>
              </a:tr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572981"/>
                  </a:ext>
                </a:extLst>
              </a:tr>
            </a:tbl>
          </a:graphicData>
        </a:graphic>
      </p:graphicFrame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6C0C5099-0708-84D7-992C-7D0FC609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160" y="3916075"/>
            <a:ext cx="914400" cy="9144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6186E01-D6D6-B6A8-F6F5-9579B05B634D}"/>
              </a:ext>
            </a:extLst>
          </p:cNvPr>
          <p:cNvSpPr/>
          <p:nvPr/>
        </p:nvSpPr>
        <p:spPr>
          <a:xfrm>
            <a:off x="4442913" y="4176133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42DEA11-760E-DB64-E086-256659B3033B}"/>
              </a:ext>
            </a:extLst>
          </p:cNvPr>
          <p:cNvSpPr/>
          <p:nvPr/>
        </p:nvSpPr>
        <p:spPr>
          <a:xfrm rot="10800000">
            <a:off x="2757816" y="4176133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057E7CE-F6FA-E285-4CF9-D1CDD40848F4}"/>
              </a:ext>
            </a:extLst>
          </p:cNvPr>
          <p:cNvSpPr/>
          <p:nvPr/>
        </p:nvSpPr>
        <p:spPr>
          <a:xfrm rot="16200000">
            <a:off x="3599855" y="3341429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C99F48C-581A-4F51-012B-A8CF06381790}"/>
              </a:ext>
            </a:extLst>
          </p:cNvPr>
          <p:cNvSpPr/>
          <p:nvPr/>
        </p:nvSpPr>
        <p:spPr>
          <a:xfrm rot="5400000">
            <a:off x="3599855" y="5010838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3A874C6-2150-0730-E1BE-E12986691877}"/>
              </a:ext>
            </a:extLst>
          </p:cNvPr>
          <p:cNvSpPr/>
          <p:nvPr/>
        </p:nvSpPr>
        <p:spPr>
          <a:xfrm rot="13500000">
            <a:off x="3003748" y="3587847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22994DB-B6BC-32FA-8B71-B0945173D383}"/>
              </a:ext>
            </a:extLst>
          </p:cNvPr>
          <p:cNvSpPr/>
          <p:nvPr/>
        </p:nvSpPr>
        <p:spPr>
          <a:xfrm rot="18900000">
            <a:off x="4203331" y="3594652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27D427B-54B5-54C8-66F7-D53FC81BFAB3}"/>
              </a:ext>
            </a:extLst>
          </p:cNvPr>
          <p:cNvSpPr/>
          <p:nvPr/>
        </p:nvSpPr>
        <p:spPr>
          <a:xfrm rot="2700000">
            <a:off x="4176880" y="4780095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5D057A9-E748-EE12-B11D-0202AD05B002}"/>
              </a:ext>
            </a:extLst>
          </p:cNvPr>
          <p:cNvSpPr/>
          <p:nvPr/>
        </p:nvSpPr>
        <p:spPr>
          <a:xfrm rot="8100000">
            <a:off x="3013003" y="4775428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24D32773-6E4A-C3F0-3B5E-4F05FD446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51719"/>
              </p:ext>
            </p:extLst>
          </p:nvPr>
        </p:nvGraphicFramePr>
        <p:xfrm>
          <a:off x="6848537" y="3866453"/>
          <a:ext cx="3448386" cy="1101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462">
                  <a:extLst>
                    <a:ext uri="{9D8B030D-6E8A-4147-A177-3AD203B41FA5}">
                      <a16:colId xmlns:a16="http://schemas.microsoft.com/office/drawing/2014/main" val="147823726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1182201550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3833581560"/>
                    </a:ext>
                  </a:extLst>
                </a:gridCol>
              </a:tblGrid>
              <a:tr h="110138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09617"/>
                  </a:ext>
                </a:extLst>
              </a:tr>
            </a:tbl>
          </a:graphicData>
        </a:graphic>
      </p:graphicFrame>
      <p:pic>
        <p:nvPicPr>
          <p:cNvPr id="12" name="그래픽 11" descr="사용자 단색으로 채워진">
            <a:extLst>
              <a:ext uri="{FF2B5EF4-FFF2-40B4-BE49-F238E27FC236}">
                <a16:creationId xmlns:a16="http://schemas.microsoft.com/office/drawing/2014/main" id="{B5F16131-6740-F13C-BAD9-84FFD73E5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9961" y="3916075"/>
            <a:ext cx="914400" cy="91440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2CB5A5A-84FD-62A1-6FE0-2C6427F3A7FD}"/>
              </a:ext>
            </a:extLst>
          </p:cNvPr>
          <p:cNvSpPr/>
          <p:nvPr/>
        </p:nvSpPr>
        <p:spPr>
          <a:xfrm rot="10800000">
            <a:off x="7659345" y="4220002"/>
            <a:ext cx="1668393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8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93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기본 공격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395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한번 공격을 하고 </a:t>
            </a:r>
            <a:r>
              <a:rPr lang="en-US" altLang="ko-KR" sz="1400" dirty="0"/>
              <a:t>0.5</a:t>
            </a:r>
            <a:r>
              <a:rPr lang="ko-KR" altLang="en-US" sz="1400" dirty="0"/>
              <a:t>초 내로 공격 시 연속된 공격이 나가게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최대 </a:t>
            </a:r>
            <a:r>
              <a:rPr lang="en-US" altLang="ko-KR" sz="1400" dirty="0"/>
              <a:t>3</a:t>
            </a:r>
            <a:r>
              <a:rPr lang="ko-KR" altLang="en-US" sz="1400" dirty="0"/>
              <a:t>번까지 연속 공격이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공격버튼을 </a:t>
            </a:r>
            <a:r>
              <a:rPr lang="en-US" altLang="ko-KR" sz="1400" dirty="0"/>
              <a:t>0.5</a:t>
            </a:r>
            <a:r>
              <a:rPr lang="ko-KR" altLang="en-US" sz="1400" dirty="0"/>
              <a:t>초 동안 유지하고 있을 경우 강공격이 발생하게 된다</a:t>
            </a:r>
            <a:r>
              <a:rPr lang="en-US" altLang="ko-KR" sz="1400" dirty="0"/>
              <a:t>. -&gt; </a:t>
            </a:r>
            <a:r>
              <a:rPr lang="ko-KR" altLang="en-US" sz="1400" dirty="0"/>
              <a:t>기본공격보다 </a:t>
            </a:r>
            <a:r>
              <a:rPr lang="en-US" altLang="ko-KR" sz="1400" dirty="0"/>
              <a:t>20%</a:t>
            </a:r>
            <a:r>
              <a:rPr lang="ko-KR" altLang="en-US" sz="1400" dirty="0"/>
              <a:t>정도 강할 예정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원거리 무기의 경우 해당 방식과 다르게 한 번 공격 시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연발로 나가며 탄을 모두 소모하면 장전을 하게 됩니다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285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ECE63A-058B-415B-D025-6CA9CC2580E5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14672-E33B-5AC2-75ED-50970C6ACC2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ACCF8-16CD-E723-5B84-FC9F168045BF}"/>
              </a:ext>
            </a:extLst>
          </p:cNvPr>
          <p:cNvSpPr txBox="1"/>
          <p:nvPr/>
        </p:nvSpPr>
        <p:spPr>
          <a:xfrm>
            <a:off x="1723236" y="1866520"/>
            <a:ext cx="10100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의뢰는 하루에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 클리어가 가능하다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의뢰에는 예상 소요 시간이 적혀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저녁 </a:t>
            </a:r>
            <a:r>
              <a:rPr lang="en-US" altLang="ko-KR" sz="1600" dirty="0"/>
              <a:t>6</a:t>
            </a:r>
            <a:r>
              <a:rPr lang="ko-KR" altLang="en-US" sz="1600" dirty="0"/>
              <a:t>시가 되기전까지 최대한 클리어하는 것이 목표이다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종류에는 대화</a:t>
            </a:r>
            <a:r>
              <a:rPr lang="en-US" altLang="ko-KR" sz="1600" dirty="0"/>
              <a:t>, </a:t>
            </a:r>
            <a:r>
              <a:rPr lang="ko-KR" altLang="en-US" sz="1600" dirty="0"/>
              <a:t>찾기</a:t>
            </a:r>
            <a:r>
              <a:rPr lang="en-US" altLang="ko-KR" sz="1600" dirty="0"/>
              <a:t>, </a:t>
            </a:r>
            <a:r>
              <a:rPr lang="ko-KR" altLang="en-US" sz="1600" dirty="0"/>
              <a:t>토벌</a:t>
            </a:r>
            <a:r>
              <a:rPr lang="en-US" altLang="ko-KR" sz="1600" dirty="0"/>
              <a:t>, </a:t>
            </a:r>
            <a:r>
              <a:rPr lang="ko-KR" altLang="en-US" sz="1600" dirty="0"/>
              <a:t>수리가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의뢰명에 색깔에 따라서 </a:t>
            </a:r>
            <a:r>
              <a:rPr lang="ko-KR" altLang="en-US" sz="1600" dirty="0">
                <a:solidFill>
                  <a:schemeClr val="accent1"/>
                </a:solidFill>
              </a:rPr>
              <a:t>스토리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긴급의뢰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스토리의뢰를 깨면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일반의뢰의 난이도도 점점 어려워진다</a:t>
            </a:r>
            <a:r>
              <a:rPr lang="en-US" altLang="ko-KR" sz="1600" dirty="0"/>
              <a:t>.(ex. </a:t>
            </a:r>
            <a:r>
              <a:rPr lang="ko-KR" altLang="en-US" sz="1600" dirty="0"/>
              <a:t>몬스터 레벨 업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퍼즐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긴급의뢰는 스토리의뢰를 일정이상 클리어하고 나면 확률적으로 등장하게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등급에 따라 </a:t>
            </a:r>
            <a:r>
              <a:rPr lang="en-US" altLang="ko-KR" sz="1600" dirty="0"/>
              <a:t>(</a:t>
            </a:r>
            <a:r>
              <a:rPr lang="ko-KR" altLang="en-US" sz="1600" dirty="0"/>
              <a:t>예상</a:t>
            </a:r>
            <a:r>
              <a:rPr lang="en-US" altLang="ko-KR" sz="1600" dirty="0"/>
              <a:t>)</a:t>
            </a:r>
            <a:r>
              <a:rPr lang="ko-KR" altLang="en-US" sz="1600" dirty="0"/>
              <a:t>소요시간이 다르며</a:t>
            </a:r>
            <a:r>
              <a:rPr lang="en-US" altLang="ko-KR" sz="1600" dirty="0"/>
              <a:t>, </a:t>
            </a:r>
            <a:r>
              <a:rPr lang="ko-KR" altLang="en-US" sz="1600" dirty="0"/>
              <a:t>등급은 총 </a:t>
            </a:r>
            <a:r>
              <a:rPr lang="en-US" altLang="ko-KR" sz="1600" dirty="0"/>
              <a:t>5</a:t>
            </a:r>
            <a:r>
              <a:rPr lang="ko-KR" altLang="en-US" sz="1600" dirty="0"/>
              <a:t>개로 나뉜다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소요시간내 의뢰를 클리어하지 못하였을 경우 의뢰를 다시 시작하게 된다</a:t>
            </a:r>
            <a:r>
              <a:rPr lang="en-US" altLang="ko-KR" sz="1600" dirty="0"/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355A11-A8E1-A4B1-78A2-B9D91DA1A13E}"/>
              </a:ext>
            </a:extLst>
          </p:cNvPr>
          <p:cNvGrpSpPr/>
          <p:nvPr/>
        </p:nvGrpSpPr>
        <p:grpSpPr>
          <a:xfrm>
            <a:off x="5322815" y="3999221"/>
            <a:ext cx="2869034" cy="2007297"/>
            <a:chOff x="2223083" y="3999221"/>
            <a:chExt cx="2869034" cy="200729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4649A18-5AA8-A882-ED3E-7FC0E81D8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4" t="23118" r="27329" b="30752"/>
            <a:stretch/>
          </p:blipFill>
          <p:spPr>
            <a:xfrm>
              <a:off x="2223083" y="3999221"/>
              <a:ext cx="1985443" cy="200729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6991DB-548B-BFB5-673A-B623B93A92C1}"/>
                </a:ext>
              </a:extLst>
            </p:cNvPr>
            <p:cNvSpPr txBox="1"/>
            <p:nvPr/>
          </p:nvSpPr>
          <p:spPr>
            <a:xfrm>
              <a:off x="4222508" y="5609241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1C9E6D-4F7C-B51F-3816-4B9AB651BBF5}"/>
                </a:ext>
              </a:extLst>
            </p:cNvPr>
            <p:cNvSpPr txBox="1"/>
            <p:nvPr/>
          </p:nvSpPr>
          <p:spPr>
            <a:xfrm>
              <a:off x="4222508" y="5214575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3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4A2803-B75A-F404-7EAA-AFAD528A77D5}"/>
                </a:ext>
              </a:extLst>
            </p:cNvPr>
            <p:cNvSpPr txBox="1"/>
            <p:nvPr/>
          </p:nvSpPr>
          <p:spPr>
            <a:xfrm>
              <a:off x="4222508" y="4819909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4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1F94BC-EA1F-3841-77E6-C2C6AFCEA7AD}"/>
                </a:ext>
              </a:extLst>
            </p:cNvPr>
            <p:cNvSpPr txBox="1"/>
            <p:nvPr/>
          </p:nvSpPr>
          <p:spPr>
            <a:xfrm>
              <a:off x="4222508" y="4425243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5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7DE6BA-4126-3A6B-8C37-F7B7DD27D3E8}"/>
                </a:ext>
              </a:extLst>
            </p:cNvPr>
            <p:cNvSpPr txBox="1"/>
            <p:nvPr/>
          </p:nvSpPr>
          <p:spPr>
            <a:xfrm>
              <a:off x="4222508" y="4030577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6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7705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 종류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76F8B6-3BC1-15D6-0976-38338441F55E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CE37775-2F54-B3D4-6A06-5D6C7A87C2D9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5B9BC23-117C-90E5-2806-9AE711EBFBE0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대화의뢰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5B5502-E3E2-7B34-2D2E-D471F00ACC51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이야기를 통해 해결하는</a:t>
              </a:r>
              <a:br>
                <a:rPr lang="en-US" altLang="ko-KR" sz="1200" dirty="0"/>
              </a:br>
              <a:r>
                <a:rPr lang="ko-KR" altLang="en-US" sz="1200" dirty="0"/>
                <a:t>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의뢰주의 위치 표시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주로 스토리와 관련 있음</a:t>
              </a:r>
              <a:endParaRPr lang="en-US" altLang="ko-KR" sz="1200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D1F1F2F-7B7B-E85D-2B0F-685175D2B103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D0C15CE-F450-9B76-89C1-7683C9921566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492C662-DA54-F25A-F1A1-0845A8617FB5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찾기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10CFF1-AACE-2CEA-D8BD-8E64247156F2}"/>
              </a:ext>
            </a:extLst>
          </p:cNvPr>
          <p:cNvSpPr txBox="1"/>
          <p:nvPr/>
        </p:nvSpPr>
        <p:spPr>
          <a:xfrm>
            <a:off x="4343801" y="4494128"/>
            <a:ext cx="1758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잃어버린 아이템을</a:t>
            </a:r>
            <a:br>
              <a:rPr lang="en-US" altLang="ko-KR" sz="1200" dirty="0"/>
            </a:br>
            <a:r>
              <a:rPr lang="ko-KR" altLang="en-US" sz="1200" dirty="0"/>
              <a:t>찾아 주는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아이템이 있을 </a:t>
            </a:r>
            <a:br>
              <a:rPr lang="en-US" altLang="ko-KR" sz="1200" dirty="0"/>
            </a:br>
            <a:r>
              <a:rPr lang="ko-KR" altLang="en-US" sz="1200" dirty="0"/>
              <a:t>법한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F87A044-5C29-0886-A026-59E6EE501422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2DBB218-9DAB-4FA5-6254-756B07F20E2A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CD23981-6695-18B7-BD7C-8B63073E108D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몬스터 처치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90212-4929-07F4-5A03-64B93FE67B0F}"/>
              </a:ext>
            </a:extLst>
          </p:cNvPr>
          <p:cNvSpPr txBox="1"/>
          <p:nvPr/>
        </p:nvSpPr>
        <p:spPr>
          <a:xfrm>
            <a:off x="6900625" y="449412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의뢰인이 지정한 몬스터를</a:t>
            </a:r>
            <a:br>
              <a:rPr lang="en-US" altLang="ko-KR" sz="1200" dirty="0"/>
            </a:br>
            <a:r>
              <a:rPr lang="ko-KR" altLang="en-US" sz="1200" dirty="0"/>
              <a:t>처치하는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공간안에 있는 몬스터 처치</a:t>
            </a:r>
            <a:endParaRPr lang="en-US" altLang="ko-KR" sz="12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EFF52E7-19B2-8583-4134-FE2E756707D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9438E7-D095-0778-FF45-EE537109507B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011251B-0C8F-CC42-4BDB-AA23B5F317E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7A5209E-7A63-426B-EF38-77266D470CDE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장비 수리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84DFE-B6C5-E0D0-CF5A-1725FBEBE672}"/>
                </a:ext>
              </a:extLst>
            </p:cNvPr>
            <p:cNvSpPr txBox="1"/>
            <p:nvPr/>
          </p:nvSpPr>
          <p:spPr>
            <a:xfrm>
              <a:off x="1786977" y="4494128"/>
              <a:ext cx="2329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장비나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건물 수리하는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퍼즐을 통해 고장 난 부위</a:t>
              </a:r>
              <a:br>
                <a:rPr lang="en-US" altLang="ko-KR" sz="1200" dirty="0"/>
              </a:br>
              <a:r>
                <a:rPr lang="ko-KR" altLang="en-US" sz="1200" dirty="0"/>
                <a:t>수리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CF8510A-FA43-1D8C-FF46-9CF8D1400BBA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0" name="그래픽 29" descr="사용자 단색으로 채워진">
            <a:extLst>
              <a:ext uri="{FF2B5EF4-FFF2-40B4-BE49-F238E27FC236}">
                <a16:creationId xmlns:a16="http://schemas.microsoft.com/office/drawing/2014/main" id="{AE373580-561F-EBB3-64C7-4718A171E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E962EE3F-C6EA-7B71-48E3-006F5446545C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BEBA1D1-1229-562A-B1AA-F8C98D0D4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46E64AC-3355-98A2-7AC4-D46577299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6FB7E00-5363-6ADB-E792-9976B61CA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047" y="2363807"/>
            <a:ext cx="1301202" cy="13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2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대화 의뢰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83824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두 사람이 갈등을 겪거나 의견을 주고 받는 것을 퍼즐 형식으로 풀어낸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대화 의뢰의 종류는 의견 조합과 갈등 해결이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의견 조합의 경우 두사람이 말하는 말풍선을 조합하여 하나의 말풍선으로 만드는 방식의 퍼즐이다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갈등 해결은 의뢰인이 하는 말을 주어진 조각을 조합하여 갈등을 해결하는 방식의 퍼즐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예시</a:t>
            </a:r>
            <a:r>
              <a:rPr lang="en-US" altLang="ko-KR" sz="1400" dirty="0"/>
              <a:t>) </a:t>
            </a:r>
            <a:r>
              <a:rPr lang="ko-KR" altLang="en-US" sz="1400" dirty="0"/>
              <a:t>플로렌스</a:t>
            </a: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A2C473-8252-4F68-BA20-504DDDA69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42" y="3429000"/>
            <a:ext cx="3776334" cy="21297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2631B5-2AF0-30DD-5D03-41629D940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738" y="3414670"/>
            <a:ext cx="3776334" cy="214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4C621C-9450-FF27-8497-33533AD2130C}"/>
              </a:ext>
            </a:extLst>
          </p:cNvPr>
          <p:cNvSpPr txBox="1"/>
          <p:nvPr/>
        </p:nvSpPr>
        <p:spPr>
          <a:xfrm>
            <a:off x="3473042" y="5985430"/>
            <a:ext cx="7271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이미지 출처</a:t>
            </a:r>
            <a:r>
              <a:rPr lang="en-US" altLang="ko-KR" sz="1600" dirty="0"/>
              <a:t>: </a:t>
            </a:r>
            <a:r>
              <a:rPr lang="ko-KR" altLang="en-US" sz="1600" dirty="0"/>
              <a:t>https://www.youtube.com/watch?v=L3XUstwALqM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73D6BE-F265-747B-46E2-7255FAE6A8E6}"/>
              </a:ext>
            </a:extLst>
          </p:cNvPr>
          <p:cNvSpPr txBox="1"/>
          <p:nvPr/>
        </p:nvSpPr>
        <p:spPr>
          <a:xfrm>
            <a:off x="3214426" y="55933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의견 조율 예시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2ADEF-9307-A1E7-5BED-93EC25A09601}"/>
              </a:ext>
            </a:extLst>
          </p:cNvPr>
          <p:cNvSpPr txBox="1"/>
          <p:nvPr/>
        </p:nvSpPr>
        <p:spPr>
          <a:xfrm>
            <a:off x="8323321" y="55933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갈등 해결 예시</a:t>
            </a:r>
          </a:p>
        </p:txBody>
      </p:sp>
    </p:spTree>
    <p:extLst>
      <p:ext uri="{BB962C8B-B14F-4D97-AF65-F5344CB8AC3E}">
        <p14:creationId xmlns:p14="http://schemas.microsoft.com/office/powerpoint/2010/main" val="4240713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아이템 찾기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93650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숨은 그림 찾기 같은 방식으로 </a:t>
            </a:r>
            <a:r>
              <a:rPr lang="en-US" altLang="ko-KR" sz="1400" dirty="0"/>
              <a:t>NPC</a:t>
            </a:r>
            <a:r>
              <a:rPr lang="ko-KR" altLang="en-US" sz="1400" dirty="0"/>
              <a:t>가 찾아 달라는 아이템을 찾는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제한된 시간내에 특정 범위의 </a:t>
            </a:r>
            <a:r>
              <a:rPr lang="ko-KR" altLang="en-US" sz="1400" dirty="0" err="1"/>
              <a:t>맵에서</a:t>
            </a:r>
            <a:r>
              <a:rPr lang="ko-KR" altLang="en-US" sz="1400" dirty="0"/>
              <a:t> 아이템을 모두 찾는 것이 목표이다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NPC</a:t>
            </a:r>
            <a:r>
              <a:rPr lang="ko-KR" altLang="en-US" sz="1400" dirty="0"/>
              <a:t>에게 의뢰를 받게 되면 마을의 특정한 위치로 이동을 하게 되고 이동한 공간의 밖으로는 나가지 못한다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아이템이 </a:t>
            </a:r>
            <a:r>
              <a:rPr lang="ko-KR" altLang="en-US" sz="1400" dirty="0" err="1"/>
              <a:t>있을듯한</a:t>
            </a:r>
            <a:r>
              <a:rPr lang="ko-KR" altLang="en-US" sz="1400" dirty="0"/>
              <a:t> 장소에는 이펙트로 표현되며 다가가서 상호작용시 찾는 아이템인지 아닌지 확인할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14" name="그림 13" descr="잔디이(가) 표시된 사진&#10;&#10;자동 생성된 설명">
            <a:extLst>
              <a:ext uri="{FF2B5EF4-FFF2-40B4-BE49-F238E27FC236}">
                <a16:creationId xmlns:a16="http://schemas.microsoft.com/office/drawing/2014/main" id="{18AE039D-D198-2030-AA47-42FB78D43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48" y="3193011"/>
            <a:ext cx="4202304" cy="246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86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몬스터 처치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68162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기본적인 공격과 스킬들을 통해서 특정 몬스터를 처지하는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NPC</a:t>
            </a:r>
            <a:r>
              <a:rPr lang="ko-KR" altLang="en-US" sz="1400" dirty="0"/>
              <a:t>에게 말을 걸어 의뢰를 받으면 바로 몬스터와 전투하는 공간으로 이동한다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지역에 따라 배경이 다르며 지역별 </a:t>
            </a:r>
            <a:r>
              <a:rPr lang="en-US" altLang="ko-KR" sz="1400" dirty="0"/>
              <a:t>1</a:t>
            </a:r>
            <a:r>
              <a:rPr lang="ko-KR" altLang="en-US" sz="1400" dirty="0"/>
              <a:t>개의 배경을 가지고 있는다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배경 외에는 공터의 모습을 하고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462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장비 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79464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의뢰인이 망가진 장비의 수리를 오브젝트와의 상호작용을 통해 수리하는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해당 의뢰를 하기 위해서는 사전에 장비가 필요하며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 장비는 상점을 통해 획득이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기본적으로는 클릭과 드래그를 사용하여 해결할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Ui</a:t>
            </a:r>
            <a:r>
              <a:rPr lang="ko-KR" altLang="en-US" sz="1400" dirty="0"/>
              <a:t>에서 수리하는 부위에 맞는 장비를 장착하여 수리할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EX) The</a:t>
            </a:r>
            <a:r>
              <a:rPr lang="ko-KR" altLang="en-US" sz="1400" dirty="0"/>
              <a:t> </a:t>
            </a:r>
            <a:r>
              <a:rPr lang="en-US" altLang="ko-KR" sz="1400" dirty="0"/>
              <a:t>Room </a:t>
            </a:r>
            <a:r>
              <a:rPr lang="ko-KR" altLang="en-US" sz="1400" dirty="0"/>
              <a:t>시리즈</a:t>
            </a:r>
            <a:endParaRPr lang="en-US" altLang="ko-KR" sz="1400" dirty="0"/>
          </a:p>
          <a:p>
            <a:r>
              <a:rPr lang="en-US" altLang="ko-KR" sz="1400" dirty="0">
                <a:solidFill>
                  <a:schemeClr val="accent1"/>
                </a:solidFill>
              </a:rPr>
              <a:t>&lt;</a:t>
            </a:r>
            <a:r>
              <a:rPr lang="ko-KR" altLang="en-US" sz="1400" dirty="0">
                <a:solidFill>
                  <a:schemeClr val="accent1"/>
                </a:solidFill>
              </a:rPr>
              <a:t>논의 필요 내용</a:t>
            </a:r>
            <a:r>
              <a:rPr lang="en-US" altLang="ko-KR" sz="1400" dirty="0">
                <a:solidFill>
                  <a:schemeClr val="accent1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/>
                </a:solidFill>
              </a:rPr>
              <a:t>필요한 장비는 의뢰를 시작하기 전 준비단계에서 확인 할 수 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/>
                </a:solidFill>
              </a:rPr>
              <a:t>없다면 준비 시간을 사용하여 장비를 사러 갔다 </a:t>
            </a:r>
            <a:r>
              <a:rPr lang="ko-KR" altLang="en-US" sz="1400" dirty="0" err="1">
                <a:solidFill>
                  <a:schemeClr val="accent1"/>
                </a:solidFill>
              </a:rPr>
              <a:t>와야함</a:t>
            </a:r>
            <a:r>
              <a:rPr lang="ko-KR" altLang="en-US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chemeClr val="accent1"/>
                </a:solidFill>
              </a:rPr>
              <a:t>-&gt; </a:t>
            </a:r>
            <a:r>
              <a:rPr lang="ko-KR" altLang="en-US" sz="1400" dirty="0">
                <a:solidFill>
                  <a:schemeClr val="accent1"/>
                </a:solidFill>
              </a:rPr>
              <a:t>의뢰 시간 소모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/>
                </a:solidFill>
              </a:rPr>
              <a:t>한번 수리 해본 장비는 미리 어떤 것이 필요한지 알 수 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7320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40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상점 및 강화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 및 강화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상점 시스템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각 아이템들이 진열되어 있어 플레이어가 돌아다니면서 아이템을 구경하는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무기와 장비할 수 있는 도구들은 진열되어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작은 백화점 같은 느낌으로 전체적인 컨셉은 도시에 따라 다를 예정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Ex : https://www.youtube.com/watch?v=sFqdRSLf5fk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157DBD-5C23-2D66-0060-F5BF0FA4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17" y="3179244"/>
            <a:ext cx="4722253" cy="29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40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상점 및 강화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 및 강화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597636" y="121151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상점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07797"/>
            <a:ext cx="10100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유저가 입구로 들어오게 되면 상점 주인이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어서오라고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간단하게 말하고 계산대 앞에 서있음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무기와 수리 도구는 사진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처럼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전시가 되어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 외의 필요한 도구는 상점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NPC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와 상호 작용하거나 주문하여 살 수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상점을 나왔다 들어오면 살 수  있음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소모품의 경우 따로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통해 구매할 수 있으며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개수 제한이 없다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아이템 앞에서 상호작용 키를 누르게 되면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가 나타나며 아이템의 옵션과 모습을 확인할 수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도구는 모두 랜덤하게 등장할 예정이며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날이 지날 때 갱신이 된다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AF8DAA-92A3-999D-4AB5-BC2D19012698}"/>
              </a:ext>
            </a:extLst>
          </p:cNvPr>
          <p:cNvGrpSpPr/>
          <p:nvPr/>
        </p:nvGrpSpPr>
        <p:grpSpPr>
          <a:xfrm>
            <a:off x="4805722" y="3596780"/>
            <a:ext cx="3810008" cy="3048006"/>
            <a:chOff x="7244589" y="3171735"/>
            <a:chExt cx="3810008" cy="3048006"/>
          </a:xfrm>
        </p:grpSpPr>
        <p:pic>
          <p:nvPicPr>
            <p:cNvPr id="12" name="그림 11" descr="광장이(가) 표시된 사진&#10;&#10;자동 생성된 설명">
              <a:extLst>
                <a:ext uri="{FF2B5EF4-FFF2-40B4-BE49-F238E27FC236}">
                  <a16:creationId xmlns:a16="http://schemas.microsoft.com/office/drawing/2014/main" id="{96EBBB95-E3B8-FB47-A221-25A00B01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589" y="3171735"/>
              <a:ext cx="3810008" cy="30480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BF77E9-9A52-126A-7DBD-7555B82A852C}"/>
                </a:ext>
              </a:extLst>
            </p:cNvPr>
            <p:cNvSpPr txBox="1"/>
            <p:nvPr/>
          </p:nvSpPr>
          <p:spPr>
            <a:xfrm>
              <a:off x="8340312" y="4792740"/>
              <a:ext cx="184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B361C1-B2EE-13B1-BFF7-9E1340473893}"/>
                </a:ext>
              </a:extLst>
            </p:cNvPr>
            <p:cNvSpPr txBox="1"/>
            <p:nvPr/>
          </p:nvSpPr>
          <p:spPr>
            <a:xfrm>
              <a:off x="10043466" y="4139396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소모품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진열장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051345-EC60-90BF-A397-5DB6DEF00B99}"/>
                </a:ext>
              </a:extLst>
            </p:cNvPr>
            <p:cNvSpPr txBox="1"/>
            <p:nvPr/>
          </p:nvSpPr>
          <p:spPr>
            <a:xfrm>
              <a:off x="9939272" y="5775650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수리 도구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DD0C66-240A-B054-AEDC-87830B838DCB}"/>
                </a:ext>
              </a:extLst>
            </p:cNvPr>
            <p:cNvSpPr/>
            <p:nvPr/>
          </p:nvSpPr>
          <p:spPr>
            <a:xfrm>
              <a:off x="8770441" y="5873016"/>
              <a:ext cx="914400" cy="2436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입구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526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장신구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의뢰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059267A-5F93-2A34-7EC0-8692047BBAE2}"/>
              </a:ext>
            </a:extLst>
          </p:cNvPr>
          <p:cNvSpPr/>
          <p:nvPr/>
        </p:nvSpPr>
        <p:spPr>
          <a:xfrm>
            <a:off x="1597636" y="121151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30205-8A31-601C-5152-DE8F251D6EBC}"/>
              </a:ext>
            </a:extLst>
          </p:cNvPr>
          <p:cNvSpPr txBox="1"/>
          <p:nvPr/>
        </p:nvSpPr>
        <p:spPr>
          <a:xfrm>
            <a:off x="1972577" y="132377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시스템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41BCC-2B71-2755-22C4-9B800658A481}"/>
              </a:ext>
            </a:extLst>
          </p:cNvPr>
          <p:cNvSpPr txBox="1"/>
          <p:nvPr/>
        </p:nvSpPr>
        <p:spPr>
          <a:xfrm>
            <a:off x="1723236" y="1807797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무기들마다 스킬을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가지를 가지고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버프 스킬로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Q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누르면 사용이 가능하다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액티브 스킬로 자주 사용하도록 하기 위해서 오른쪽 마우스에 놓는다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궁극기로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누르면 사용이 가능하다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540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4EC4650-65EA-747C-E263-F94614851018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D4D332-A66A-800E-B920-66DD6E92798D}"/>
                </a:ext>
              </a:extLst>
            </p:cNvPr>
            <p:cNvSpPr/>
            <p:nvPr/>
          </p:nvSpPr>
          <p:spPr>
            <a:xfrm>
              <a:off x="1788019" y="1308681"/>
              <a:ext cx="2692866" cy="4684196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F5F9F74-8268-A290-F999-12C301CF7699}"/>
                </a:ext>
              </a:extLst>
            </p:cNvPr>
            <p:cNvSpPr/>
            <p:nvPr/>
          </p:nvSpPr>
          <p:spPr>
            <a:xfrm>
              <a:off x="1788019" y="3926046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근거리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26224AF-F8BF-DEB0-BBD0-75550BE082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A9E3FB-F572-4623-B089-8707CBCF6058}"/>
                </a:ext>
              </a:extLst>
            </p:cNvPr>
            <p:cNvSpPr txBox="1"/>
            <p:nvPr/>
          </p:nvSpPr>
          <p:spPr>
            <a:xfrm>
              <a:off x="1800603" y="4725810"/>
              <a:ext cx="24753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속도 </a:t>
              </a:r>
              <a:r>
                <a:rPr lang="en-US" altLang="ko-KR" sz="1400" dirty="0"/>
                <a:t>: 2/sec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데미지</a:t>
              </a:r>
              <a:r>
                <a:rPr lang="en-US" altLang="ko-KR" sz="1400" dirty="0"/>
                <a:t>: 30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범위</a:t>
              </a:r>
              <a:r>
                <a:rPr lang="en-US" altLang="ko-KR" sz="1400" dirty="0"/>
                <a:t>: 2M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시 </a:t>
              </a:r>
              <a:r>
                <a:rPr lang="ko-KR" altLang="en-US" sz="1400" dirty="0" err="1"/>
                <a:t>스테미나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소모</a:t>
              </a:r>
              <a:endParaRPr lang="en-US" altLang="ko-KR" sz="1400" dirty="0"/>
            </a:p>
          </p:txBody>
        </p:sp>
      </p:grpSp>
      <p:pic>
        <p:nvPicPr>
          <p:cNvPr id="60" name="그래픽 59" descr="검 단색으로 채워진">
            <a:extLst>
              <a:ext uri="{FF2B5EF4-FFF2-40B4-BE49-F238E27FC236}">
                <a16:creationId xmlns:a16="http://schemas.microsoft.com/office/drawing/2014/main" id="{9E1087FA-7324-061F-36E5-B6C2D970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759" y="1787529"/>
            <a:ext cx="1737251" cy="17372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0DCB8D-B462-6EE8-3740-6208E2573F79}"/>
              </a:ext>
            </a:extLst>
          </p:cNvPr>
          <p:cNvGrpSpPr/>
          <p:nvPr/>
        </p:nvGrpSpPr>
        <p:grpSpPr>
          <a:xfrm>
            <a:off x="1936019" y="1541460"/>
            <a:ext cx="2365695" cy="2229389"/>
            <a:chOff x="1951605" y="1541460"/>
            <a:chExt cx="2365695" cy="22293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C044B38-99C0-76C5-A14F-E6D5474F99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7E9481A-5107-95D1-3872-5F70895E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06984" y="1819629"/>
              <a:ext cx="1673051" cy="167305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793413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쿡 오프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dirty="0"/>
                        <a:t>(Q)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무기를 과열시켜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공격속도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 </a:t>
                      </a:r>
                      <a:r>
                        <a:rPr lang="ko-KR" altLang="en-US" sz="1400" dirty="0"/>
                        <a:t>만큼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올린다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버스트</a:t>
                      </a:r>
                      <a:r>
                        <a:rPr lang="ko-KR" altLang="en-US" sz="1600" b="1" dirty="0"/>
                        <a:t> 샷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우클릭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범위 내의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</a:t>
                      </a:r>
                      <a:r>
                        <a:rPr lang="ko-KR" altLang="en-US" sz="1400" dirty="0"/>
                        <a:t>만큼의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대미지를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속도의 영향을 받아 빠르게 공격한다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할로우</a:t>
                      </a:r>
                      <a:r>
                        <a:rPr lang="ko-KR" altLang="en-US" sz="1600" b="1" dirty="0"/>
                        <a:t> 포인트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b="0" dirty="0"/>
                        <a:t>(E)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투사체를 발사하여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500%</a:t>
                      </a:r>
                      <a:r>
                        <a:rPr lang="ko-KR" altLang="en-US" sz="1400" dirty="0"/>
                        <a:t>만큼의 데미지를 입힌다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 err="1"/>
                        <a:t>선딜레이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속도에 비례하여 </a:t>
                      </a:r>
                      <a:r>
                        <a:rPr lang="ko-KR" altLang="en-US" sz="1400" dirty="0" err="1"/>
                        <a:t>선딜레이가</a:t>
                      </a:r>
                      <a:r>
                        <a:rPr lang="ko-KR" altLang="en-US" sz="1400" dirty="0"/>
                        <a:t> 줄어 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581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스킬 사용시 스택이 쌓임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스택은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개 쌓임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B9FD8-5DC7-7FEC-10F3-F91FD40C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68" y="1843662"/>
            <a:ext cx="1585338" cy="158533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3335CB-1131-DE35-A277-8B4DAA66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02961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정신 집중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쿨타임이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20%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감소한다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en-US" altLang="ko-KR" sz="1400" dirty="0"/>
                        <a:t> : 20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해당 스킬은 </a:t>
                      </a: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감소의 영향을 받지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???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구체를 만들어 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*150%</a:t>
                      </a:r>
                      <a:r>
                        <a:rPr lang="ko-KR" altLang="en-US" sz="1400" dirty="0"/>
                        <a:t>의 데미지를 주며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사용할 때 마다 스택이 쌓이게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에너지파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모여 있는 스택을 사용하여 에너지파를 발사 하며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적들에게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스택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50*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ko-KR" altLang="en-US" sz="1400" dirty="0"/>
                        <a:t>의 데미지를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3mX20m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4EA-CBB7-DD75-71BE-F9C6A4188D5D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4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근거리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18932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힘을 모아서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30%</a:t>
                      </a:r>
                      <a:r>
                        <a:rPr lang="ko-KR" altLang="en-US" sz="1400" dirty="0"/>
                        <a:t>증가한다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 err="1"/>
                        <a:t>연공격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무기를 최대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 휘둘러서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범위내 적들에게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*200%</a:t>
                      </a:r>
                      <a:r>
                        <a:rPr lang="ko-KR" altLang="en-US" sz="1200" dirty="0"/>
                        <a:t>데미지를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/>
                        <a:t>쿨타임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15</a:t>
                      </a:r>
                      <a:r>
                        <a:rPr lang="ko-KR" altLang="en-US" sz="1200" dirty="0"/>
                        <a:t>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추가 설명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스킬 사용 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초간 재사용하지 않을 시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추가 타가 나가지 않는다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검을 크게 들어 올렸다가 내려찍어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*(300%~600%)</a:t>
                      </a:r>
                      <a:r>
                        <a:rPr lang="ko-KR" altLang="en-US" sz="1400" dirty="0"/>
                        <a:t>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데미지를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할 수록 강해지며 </a:t>
                      </a:r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시간은 </a:t>
                      </a:r>
                      <a:r>
                        <a:rPr lang="en-US" altLang="ko-KR" sz="1400" dirty="0"/>
                        <a:t>0.5~1.5</a:t>
                      </a:r>
                      <a:r>
                        <a:rPr lang="ko-KR" altLang="en-US" sz="1400" dirty="0"/>
                        <a:t>초 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최대로 </a:t>
                      </a:r>
                      <a:r>
                        <a:rPr lang="ko-KR" altLang="en-US" sz="1400" dirty="0" err="1"/>
                        <a:t>차징을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하게되면</a:t>
                      </a:r>
                      <a:r>
                        <a:rPr lang="ko-KR" altLang="en-US" sz="1400" dirty="0"/>
                        <a:t> 적에게 에어본을 </a:t>
                      </a:r>
                      <a:r>
                        <a:rPr lang="en-US" altLang="ko-KR" sz="1400" dirty="0"/>
                        <a:t>0.5</a:t>
                      </a:r>
                      <a:r>
                        <a:rPr lang="ko-KR" altLang="en-US" sz="1400" dirty="0" err="1"/>
                        <a:t>초동안</a:t>
                      </a:r>
                      <a:r>
                        <a:rPr lang="ko-KR" altLang="en-US" sz="1400" dirty="0"/>
                        <a:t> 부여한다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2/sec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30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2M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pic>
        <p:nvPicPr>
          <p:cNvPr id="7" name="그래픽 6" descr="검 단색으로 채워진">
            <a:extLst>
              <a:ext uri="{FF2B5EF4-FFF2-40B4-BE49-F238E27FC236}">
                <a16:creationId xmlns:a16="http://schemas.microsoft.com/office/drawing/2014/main" id="{1D1B7354-1458-85FF-15B2-EFEEBA8A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40" y="1787529"/>
            <a:ext cx="1737251" cy="17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0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현재 소지하고 있는 무기에 동일 등급의 무기를 재료로 강화를 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최대 </a:t>
            </a:r>
            <a:r>
              <a:rPr lang="en-US" altLang="ko-KR" sz="1600" dirty="0"/>
              <a:t>5</a:t>
            </a:r>
            <a:r>
              <a:rPr lang="ko-KR" altLang="en-US" sz="1600" dirty="0"/>
              <a:t>레벨로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강화시</a:t>
            </a:r>
            <a:r>
              <a:rPr lang="ko-KR" altLang="en-US" sz="1600" dirty="0"/>
              <a:t> 장비 </a:t>
            </a:r>
            <a:r>
              <a:rPr lang="ko-KR" altLang="en-US" sz="1600" dirty="0" err="1"/>
              <a:t>스테이터스</a:t>
            </a:r>
            <a:r>
              <a:rPr lang="ko-KR" altLang="en-US" sz="1600" dirty="0"/>
              <a:t> 상승과 부가효과 추가가 붙는다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97002-6283-FF47-11FB-D136229B1491}"/>
              </a:ext>
            </a:extLst>
          </p:cNvPr>
          <p:cNvSpPr/>
          <p:nvPr/>
        </p:nvSpPr>
        <p:spPr>
          <a:xfrm>
            <a:off x="1972578" y="2852257"/>
            <a:ext cx="9553896" cy="340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D0C795-5C5E-EE3D-7530-937CAE88523B}"/>
              </a:ext>
            </a:extLst>
          </p:cNvPr>
          <p:cNvGrpSpPr/>
          <p:nvPr/>
        </p:nvGrpSpPr>
        <p:grpSpPr>
          <a:xfrm>
            <a:off x="2619286" y="4014647"/>
            <a:ext cx="1247862" cy="1296329"/>
            <a:chOff x="1896157" y="3429000"/>
            <a:chExt cx="838808" cy="871387"/>
          </a:xfrm>
        </p:grpSpPr>
        <p:pic>
          <p:nvPicPr>
            <p:cNvPr id="29" name="그래픽 28" descr="검 단색으로 채워진">
              <a:extLst>
                <a:ext uri="{FF2B5EF4-FFF2-40B4-BE49-F238E27FC236}">
                  <a16:creationId xmlns:a16="http://schemas.microsoft.com/office/drawing/2014/main" id="{CB14334E-694A-79CA-7C0F-E60A72BD0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2A29C4-D850-1E62-7A03-03D3E15C6CF6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D6EF70BC-3F89-9F7B-4102-2F536AC7B978}"/>
              </a:ext>
            </a:extLst>
          </p:cNvPr>
          <p:cNvSpPr/>
          <p:nvPr/>
        </p:nvSpPr>
        <p:spPr>
          <a:xfrm>
            <a:off x="4378986" y="4268351"/>
            <a:ext cx="788921" cy="78892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A978620-4498-909B-3A86-7F9AAB2FCFA2}"/>
              </a:ext>
            </a:extLst>
          </p:cNvPr>
          <p:cNvSpPr/>
          <p:nvPr/>
        </p:nvSpPr>
        <p:spPr>
          <a:xfrm>
            <a:off x="7439445" y="4360345"/>
            <a:ext cx="1072517" cy="6049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77344-5A43-6771-B633-7A9598F266BF}"/>
              </a:ext>
            </a:extLst>
          </p:cNvPr>
          <p:cNvGrpSpPr/>
          <p:nvPr/>
        </p:nvGrpSpPr>
        <p:grpSpPr>
          <a:xfrm>
            <a:off x="9023800" y="3530012"/>
            <a:ext cx="1774008" cy="2265599"/>
            <a:chOff x="9560238" y="3754464"/>
            <a:chExt cx="1387814" cy="17723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B0E8CE-8356-0835-B7B9-CC88AA4B2411}"/>
                </a:ext>
              </a:extLst>
            </p:cNvPr>
            <p:cNvGrpSpPr/>
            <p:nvPr/>
          </p:nvGrpSpPr>
          <p:grpSpPr>
            <a:xfrm>
              <a:off x="9834742" y="3754464"/>
              <a:ext cx="838808" cy="871387"/>
              <a:chOff x="1896157" y="3429000"/>
              <a:chExt cx="838808" cy="871387"/>
            </a:xfrm>
          </p:grpSpPr>
          <p:pic>
            <p:nvPicPr>
              <p:cNvPr id="38" name="그래픽 37" descr="검 단색으로 채워진">
                <a:extLst>
                  <a:ext uri="{FF2B5EF4-FFF2-40B4-BE49-F238E27FC236}">
                    <a16:creationId xmlns:a16="http://schemas.microsoft.com/office/drawing/2014/main" id="{209BBECB-3CCC-BD74-E2B1-734950096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5526" y="3429000"/>
                <a:ext cx="560071" cy="560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406FB0-3BF0-5D1D-BB1A-F7A3217A68B5}"/>
                  </a:ext>
                </a:extLst>
              </p:cNvPr>
              <p:cNvSpPr txBox="1"/>
              <p:nvPr/>
            </p:nvSpPr>
            <p:spPr>
              <a:xfrm>
                <a:off x="1896157" y="3992610"/>
                <a:ext cx="83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희귀</a:t>
                </a:r>
                <a:r>
                  <a:rPr lang="en-US" altLang="ko-KR" sz="1400" dirty="0"/>
                  <a:t>+1</a:t>
                </a:r>
                <a:endParaRPr lang="ko-KR" altLang="en-US" sz="14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EE33F-DDB0-BEFD-204C-74B6F8215ED4}"/>
                </a:ext>
              </a:extLst>
            </p:cNvPr>
            <p:cNvSpPr txBox="1"/>
            <p:nvPr/>
          </p:nvSpPr>
          <p:spPr>
            <a:xfrm>
              <a:off x="9560239" y="4618408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부가효과 추가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72E611-FE90-4F2A-E556-E5EB8046AAB6}"/>
                </a:ext>
              </a:extLst>
            </p:cNvPr>
            <p:cNvSpPr txBox="1"/>
            <p:nvPr/>
          </p:nvSpPr>
          <p:spPr>
            <a:xfrm>
              <a:off x="9560238" y="4918742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96251-97DD-F6AD-60FE-E35869F52BD3}"/>
                </a:ext>
              </a:extLst>
            </p:cNvPr>
            <p:cNvSpPr txBox="1"/>
            <p:nvPr/>
          </p:nvSpPr>
          <p:spPr>
            <a:xfrm>
              <a:off x="9560238" y="5219075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FD982-38F3-86D9-1218-2904403353C0}"/>
              </a:ext>
            </a:extLst>
          </p:cNvPr>
          <p:cNvGrpSpPr/>
          <p:nvPr/>
        </p:nvGrpSpPr>
        <p:grpSpPr>
          <a:xfrm>
            <a:off x="5679745" y="4014647"/>
            <a:ext cx="1247862" cy="1296329"/>
            <a:chOff x="1896157" y="3429000"/>
            <a:chExt cx="838808" cy="871387"/>
          </a:xfrm>
        </p:grpSpPr>
        <p:pic>
          <p:nvPicPr>
            <p:cNvPr id="44" name="그래픽 43" descr="검 단색으로 채워진">
              <a:extLst>
                <a:ext uri="{FF2B5EF4-FFF2-40B4-BE49-F238E27FC236}">
                  <a16:creationId xmlns:a16="http://schemas.microsoft.com/office/drawing/2014/main" id="{224C51F8-F713-0548-0451-AD85988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17F13-0B26-63CD-6D0E-B2361E8CD412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4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의뢰들과 모이지 않은 의뢰들을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의뢰들만 보이며 다른 지역으로 옮기게 되면 해당 의뢰는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의뢰를 다 모으지 못한채로 지역을 이동해도 그전에 모아둔 의뢰들은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의뢰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4.</a:t>
            </a:r>
            <a:r>
              <a:rPr lang="ko-KR" altLang="en-US" sz="5400" b="1" dirty="0">
                <a:solidFill>
                  <a:schemeClr val="tx1"/>
                </a:solidFill>
              </a:rPr>
              <a:t> 지역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2551837"/>
            <a:ext cx="5576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전체 지도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지역별 특징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3414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전체지도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지역별 특징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전체 지도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전체 맵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1E26-C804-E6BF-8480-8E4EE895299F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지역은 총 </a:t>
            </a:r>
            <a:r>
              <a:rPr lang="en-US" altLang="ko-KR" sz="1600" dirty="0"/>
              <a:t>4</a:t>
            </a:r>
            <a:r>
              <a:rPr lang="ko-KR" altLang="en-US" sz="1600" dirty="0"/>
              <a:t>개로 나뉘어져 있으며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특징이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그림 9" descr="철물, 오프너, 사슬이(가) 표시된 사진&#10;&#10;자동 생성된 설명">
            <a:extLst>
              <a:ext uri="{FF2B5EF4-FFF2-40B4-BE49-F238E27FC236}">
                <a16:creationId xmlns:a16="http://schemas.microsoft.com/office/drawing/2014/main" id="{A0D5D404-24ED-67AC-EED7-524836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1" y="2775548"/>
            <a:ext cx="3574902" cy="35749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4615A8-190F-DA36-96A9-D319D9C79181}"/>
              </a:ext>
            </a:extLst>
          </p:cNvPr>
          <p:cNvSpPr/>
          <p:nvPr/>
        </p:nvSpPr>
        <p:spPr>
          <a:xfrm>
            <a:off x="5754848" y="3540154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BAC359-3058-9C24-D4B8-B64354962183}"/>
              </a:ext>
            </a:extLst>
          </p:cNvPr>
          <p:cNvSpPr/>
          <p:nvPr/>
        </p:nvSpPr>
        <p:spPr>
          <a:xfrm>
            <a:off x="5754847" y="494530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010DE8-CB9C-1197-9330-9E7C8C889F64}"/>
              </a:ext>
            </a:extLst>
          </p:cNvPr>
          <p:cNvSpPr/>
          <p:nvPr/>
        </p:nvSpPr>
        <p:spPr>
          <a:xfrm>
            <a:off x="7308210" y="355268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1E0634-054F-F674-AD24-3908ED1808E1}"/>
              </a:ext>
            </a:extLst>
          </p:cNvPr>
          <p:cNvSpPr/>
          <p:nvPr/>
        </p:nvSpPr>
        <p:spPr>
          <a:xfrm>
            <a:off x="7194153" y="4972878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27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자연과 잘 어우러져 있는 도시의 모습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원래 모습은 자연 친화적인 관광도시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자연과 관련된 몬스터가 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맵 중 일부가 미로로 되어 있어 미로의 끝에 보스 소환장소 존재</a:t>
            </a:r>
            <a:endParaRPr lang="en-US" altLang="ko-KR" sz="1600" dirty="0"/>
          </a:p>
        </p:txBody>
      </p:sp>
      <p:pic>
        <p:nvPicPr>
          <p:cNvPr id="18" name="그림 17" descr="더러운이(가) 표시된 사진&#10;&#10;자동 생성된 설명">
            <a:extLst>
              <a:ext uri="{FF2B5EF4-FFF2-40B4-BE49-F238E27FC236}">
                <a16:creationId xmlns:a16="http://schemas.microsoft.com/office/drawing/2014/main" id="{E837EB77-BF81-A390-4F2D-FB85E52E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37" y="3101166"/>
            <a:ext cx="2536754" cy="2971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23FF2-9B4B-6B58-2C2D-D096E80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2" y="3101166"/>
            <a:ext cx="2025241" cy="3100812"/>
          </a:xfrm>
          <a:prstGeom prst="rect">
            <a:avLst/>
          </a:prstGeom>
        </p:spPr>
      </p:pic>
      <p:pic>
        <p:nvPicPr>
          <p:cNvPr id="21" name="그림 20" descr="나무, 실외, 대지, 집이(가) 표시된 사진&#10;&#10;자동 생성된 설명">
            <a:extLst>
              <a:ext uri="{FF2B5EF4-FFF2-40B4-BE49-F238E27FC236}">
                <a16:creationId xmlns:a16="http://schemas.microsoft.com/office/drawing/2014/main" id="{074C8DDE-D310-EB75-1E2D-F78A8236F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60" y="3184792"/>
            <a:ext cx="2155970" cy="30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4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장소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연구소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의뢰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낚시터</a:t>
            </a:r>
            <a:r>
              <a:rPr lang="en-US" altLang="ko-KR" sz="1600" dirty="0">
                <a:latin typeface="+mn-ea"/>
              </a:rPr>
              <a:t> - </a:t>
            </a:r>
            <a:r>
              <a:rPr lang="ko-KR" altLang="en-US" sz="1600" dirty="0">
                <a:latin typeface="+mn-ea"/>
              </a:rPr>
              <a:t>미니 게임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상점가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상점 및 </a:t>
            </a:r>
            <a:r>
              <a:rPr lang="ko-KR" altLang="en-US" sz="1600" dirty="0" err="1">
                <a:latin typeface="+mn-ea"/>
              </a:rPr>
              <a:t>강화소</a:t>
            </a:r>
            <a:r>
              <a:rPr lang="ko-KR" altLang="en-US" sz="1600" dirty="0">
                <a:latin typeface="+mn-ea"/>
              </a:rPr>
              <a:t> 및 의뢰를 주로 받는 장소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주거 지역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의뢰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꽃 모양의 타워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관리자가 있는 장소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톨게이트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다른 도시로 이동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공원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몬스터 출몰 지역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3471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의뢰 리스트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연구소</a:t>
            </a:r>
            <a:r>
              <a:rPr lang="en-US" altLang="ko-KR" sz="1600" dirty="0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3191318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미니 게임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낚시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과녁 맞추기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9599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야경느낌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캐릭터는 </a:t>
            </a:r>
            <a:r>
              <a:rPr lang="en-US" altLang="ko-KR" sz="1600" dirty="0"/>
              <a:t>LD</a:t>
            </a:r>
            <a:r>
              <a:rPr lang="ko-KR" altLang="en-US" sz="1600" dirty="0"/>
              <a:t>캐릭터로 진행 예정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유저가 게임을 시작하고 닉네임을 정할 때 성별을 정할 수 있음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나중에 옷을 사서 바꿔 입거나 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컨셉은 초창기 컨셉이다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86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2950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77108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880DA80-3C54-8099-6E3C-28F443289BA8}"/>
              </a:ext>
            </a:extLst>
          </p:cNvPr>
          <p:cNvGrpSpPr/>
          <p:nvPr/>
        </p:nvGrpSpPr>
        <p:grpSpPr>
          <a:xfrm>
            <a:off x="5418234" y="2581635"/>
            <a:ext cx="2105063" cy="2046656"/>
            <a:chOff x="5523633" y="2581635"/>
            <a:chExt cx="2105063" cy="2046656"/>
          </a:xfrm>
        </p:grpSpPr>
        <p:pic>
          <p:nvPicPr>
            <p:cNvPr id="16" name="그래픽 15" descr="확인란 선택됨 단색으로 채워진">
              <a:extLst>
                <a:ext uri="{FF2B5EF4-FFF2-40B4-BE49-F238E27FC236}">
                  <a16:creationId xmlns:a16="http://schemas.microsoft.com/office/drawing/2014/main" id="{0B907212-AFE2-A565-0028-561F55DA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228" y="2581635"/>
              <a:ext cx="1693870" cy="169387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A020DB-2105-659A-65DD-96E42AD989C5}"/>
                </a:ext>
              </a:extLst>
            </p:cNvPr>
            <p:cNvSpPr txBox="1"/>
            <p:nvPr/>
          </p:nvSpPr>
          <p:spPr>
            <a:xfrm>
              <a:off x="5523633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/>
                <a:t>메일중</a:t>
              </a:r>
              <a:r>
                <a:rPr lang="ko-KR" altLang="en-US" sz="1400" dirty="0"/>
                <a:t> 하나를 선택하여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의뢰를 수행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A42513-790A-7CE7-0231-53C0134702D6}"/>
              </a:ext>
            </a:extLst>
          </p:cNvPr>
          <p:cNvGrpSpPr/>
          <p:nvPr/>
        </p:nvGrpSpPr>
        <p:grpSpPr>
          <a:xfrm>
            <a:off x="1770628" y="2866005"/>
            <a:ext cx="2105063" cy="1762286"/>
            <a:chOff x="1770628" y="2866005"/>
            <a:chExt cx="2105063" cy="17622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B0528D-157A-A5E1-6A40-FCBCABD8DB98}"/>
                </a:ext>
              </a:extLst>
            </p:cNvPr>
            <p:cNvSpPr txBox="1"/>
            <p:nvPr/>
          </p:nvSpPr>
          <p:spPr>
            <a:xfrm>
              <a:off x="1770628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각 도시별로 주인공에게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수리 메일이 날아옴</a:t>
              </a:r>
            </a:p>
          </p:txBody>
        </p:sp>
        <p:pic>
          <p:nvPicPr>
            <p:cNvPr id="22" name="그래픽 21" descr="봉투 열기 단색으로 채워진">
              <a:extLst>
                <a:ext uri="{FF2B5EF4-FFF2-40B4-BE49-F238E27FC236}">
                  <a16:creationId xmlns:a16="http://schemas.microsoft.com/office/drawing/2014/main" id="{E9C19940-94A1-38D4-3ABA-A1FFDBE7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0594" y="2866005"/>
              <a:ext cx="1125130" cy="112513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A05324-0CAF-8A9B-7AB9-CC7287FB9A22}"/>
              </a:ext>
            </a:extLst>
          </p:cNvPr>
          <p:cNvGrpSpPr/>
          <p:nvPr/>
        </p:nvGrpSpPr>
        <p:grpSpPr>
          <a:xfrm>
            <a:off x="9065842" y="2866005"/>
            <a:ext cx="2526653" cy="1767716"/>
            <a:chOff x="9065842" y="2866005"/>
            <a:chExt cx="2526653" cy="1767716"/>
          </a:xfrm>
        </p:grpSpPr>
        <p:pic>
          <p:nvPicPr>
            <p:cNvPr id="32" name="그래픽 31" descr="클립보드 선택 표시됨 단색으로 채워진">
              <a:extLst>
                <a:ext uri="{FF2B5EF4-FFF2-40B4-BE49-F238E27FC236}">
                  <a16:creationId xmlns:a16="http://schemas.microsoft.com/office/drawing/2014/main" id="{3A4CE981-F8D4-6410-C4CF-FFD21A39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8163" y="2866005"/>
              <a:ext cx="1242005" cy="12420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7A61-313A-896C-09E0-C9E3D548ECC8}"/>
                </a:ext>
              </a:extLst>
            </p:cNvPr>
            <p:cNvSpPr txBox="1"/>
            <p:nvPr/>
          </p:nvSpPr>
          <p:spPr>
            <a:xfrm>
              <a:off x="9065842" y="4110501"/>
              <a:ext cx="2526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의뢰를 완료하여 보상을 얻고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비행선을 꾸민다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710759" cy="4684196"/>
            <a:chOff x="9057548" y="1308681"/>
            <a:chExt cx="2710759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710759" cy="4684196"/>
              <a:chOff x="1788019" y="1308681"/>
              <a:chExt cx="2710759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의뢰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9817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재화를 얻을 수 있는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의뢰의 색에 따라 다른 성질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의뢰를 통해 스토리 진행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상점 및 강화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5088</TotalTime>
  <Words>2554</Words>
  <Application>Microsoft Office PowerPoint</Application>
  <PresentationFormat>와이드스크린</PresentationFormat>
  <Paragraphs>593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86</cp:revision>
  <dcterms:created xsi:type="dcterms:W3CDTF">2022-08-24T09:50:16Z</dcterms:created>
  <dcterms:modified xsi:type="dcterms:W3CDTF">2022-12-06T08:26:53Z</dcterms:modified>
</cp:coreProperties>
</file>